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2bf2270009e0858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2a63cd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上分点1 动能及动能定理的理解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73b2a60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上分点2 动能定理的简单计算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2_1#73ebb9325?vop=1&amp;pid=f73b2a60f&amp;color=0,0,0&amp;bt=1&amp;bbb=1&amp;hb=1"/>
              <p:cNvSpPr/>
              <p:nvPr/>
            </p:nvSpPr>
            <p:spPr>
              <a:xfrm>
                <a:off x="832104" y="1508760"/>
                <a:ext cx="10533888" cy="15608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【解析】根据牛顿第二定律有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𝑚𝑟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的转动半径较大，则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水杯先滑动，此时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𝜇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，根据动能定理可知，在这一过程中转台对水杯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12_1#73ebb9325?vop=1&amp;pid=f73b2a60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560830"/>
              </a:xfrm>
              <a:prstGeom prst="rect">
                <a:avLst/>
              </a:prstGeom>
              <a:blipFill rotWithShape="1">
                <a:blip r:embed="rId1"/>
                <a:stretch>
                  <a:fillRect l="-2" r="-2060" b="-2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_1#ee2325ba0?vop=1&amp;pid=f73b2a60f&amp;color=0,0,0&amp;bt=1&amp;bbb=1"/>
          <p:cNvSpPr/>
          <p:nvPr/>
        </p:nvSpPr>
        <p:spPr>
          <a:xfrm>
            <a:off x="832104" y="15120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易错题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pic>
        <p:nvPicPr>
          <p:cNvPr id="3" name="QC_6_BD.13_2#ee2325ba0?vop=1&amp;pid=f73b2a60f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7528" y="2005522"/>
            <a:ext cx="1453896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3_3#ee2325ba0?vop=1&amp;pid=f73b2a60f&amp;color=0,0,0&amp;bbb=1&amp;hb=1"/>
              <p:cNvSpPr/>
              <p:nvPr/>
            </p:nvSpPr>
            <p:spPr>
              <a:xfrm>
                <a:off x="832104" y="3478722"/>
                <a:ext cx="10533888" cy="7702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的小球，用长为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的轻绳悬挂于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点，小球在水平拉力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作用下，从平衡位置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点缓慢地移动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的夹角为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，如图所示，重力加速度为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，则拉力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所做的功为(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6_BD.13_3#ee2325ba0?vop=1&amp;pid=f73b2a60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8722"/>
                <a:ext cx="10533888" cy="770255"/>
              </a:xfrm>
              <a:prstGeom prst="rect">
                <a:avLst/>
              </a:prstGeom>
              <a:blipFill rotWithShape="1">
                <a:blip r:embed="rId2"/>
                <a:stretch>
                  <a:fillRect l="-2" t="-25" r="1" b="-54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14_1#ee2325ba0.bracket?vop=1&amp;pid=f73b2a60f&amp;color=0,0,0&amp;vpa=4"/>
          <p:cNvSpPr/>
          <p:nvPr/>
        </p:nvSpPr>
        <p:spPr>
          <a:xfrm>
            <a:off x="8962865" y="3884487"/>
            <a:ext cx="331788" cy="35382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13_4#ee2325ba0.choices?vop=1&amp;pid=f73b2a60f&amp;color=0,0,0&amp;bbb=1"/>
              <p:cNvSpPr/>
              <p:nvPr/>
            </p:nvSpPr>
            <p:spPr>
              <a:xfrm>
                <a:off x="832104" y="4302380"/>
                <a:ext cx="10533888" cy="3562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55570" algn="l"/>
                    <a:tab pos="5882640" algn="l"/>
                    <a:tab pos="8322310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𝑚𝑔𝑙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BD.13_4#ee2325ba0.choices?vop=1&amp;pid=f73b2a60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02380"/>
                <a:ext cx="10533888" cy="356235"/>
              </a:xfrm>
              <a:prstGeom prst="rect">
                <a:avLst/>
              </a:prstGeom>
              <a:blipFill rotWithShape="1">
                <a:blip r:embed="rId3"/>
                <a:stretch>
                  <a:fillRect l="-2" t="-72" r="1" b="-140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15_1#ee2325ba0?vop=1&amp;pid=f73b2a60f&amp;color=0,0,0&amp;bbb=1&amp;hb=1"/>
              <p:cNvSpPr/>
              <p:nvPr/>
            </p:nvSpPr>
            <p:spPr>
              <a:xfrm>
                <a:off x="832104" y="4662997"/>
                <a:ext cx="10533888" cy="7734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【解析】小球从平衡位置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点缓慢地移动到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点的过程中，重力与水平拉力做功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，根据动能定理有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𝑚𝑔𝑙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，则拉力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𝑚𝑔𝑙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6_AS.15_1#ee2325ba0?vop=1&amp;pid=f73b2a60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62997"/>
                <a:ext cx="10533888" cy="773430"/>
              </a:xfrm>
              <a:prstGeom prst="rect">
                <a:avLst/>
              </a:prstGeom>
              <a:blipFill rotWithShape="1">
                <a:blip r:embed="rId4"/>
                <a:stretch>
                  <a:fillRect l="-2" t="-25" r="1" b="-50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6_1#ee2325ba0?vop=1&amp;pid=f73b2a60f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恒力做功和变力做功的求解混淆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误认为拉力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是恒力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其实小球在水平拉力的作用下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点缓慢地移动到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点的过程中轻绳与竖直方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楷体" panose="02010609060101010101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向的夹角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变化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水平拉力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是变力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故不能利用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𝐹𝑙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可根据动能定理进行求解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16_1#ee2325ba0?vop=1&amp;pid=f73b2a60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 rotWithShape="1">
                <a:blip r:embed="rId1"/>
                <a:stretch>
                  <a:fillRect l="-2" t="-5" r="-716" b="-35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_1#4cc351c6e?vop=1&amp;pid=f73b2a60f&amp;color=0,0,0&amp;bt=1&amp;bbb=1"/>
          <p:cNvSpPr/>
          <p:nvPr/>
        </p:nvSpPr>
        <p:spPr>
          <a:xfrm>
            <a:off x="832104" y="1512000"/>
            <a:ext cx="10531904" cy="12997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116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64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3" name="QC_6_BD.17_1#4cc351c6e?vop=1&amp;pid=f73b2a60f&amp;color=0,0,0&amp;tib=255,255,255&amp;ii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8209" y="1514286"/>
            <a:ext cx="1554480" cy="12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7_2#4cc351c6e?vop=1&amp;pid=f73b2a60f&amp;color=0,0,0&amp;bbb=1&amp;hb=1"/>
              <p:cNvSpPr/>
              <p:nvPr/>
            </p:nvSpPr>
            <p:spPr>
              <a:xfrm>
                <a:off x="832104" y="2815084"/>
                <a:ext cx="10533888" cy="11893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在粗糙的水平面上给滑块一定的初速度大小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，使其沿粗糙的水平面滑动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，经测量描绘出了滑块的动能与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滑块的位移的变化规律图像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，如图所示.用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表示滑块与水平面之间的动摩擦因数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，已知滑块的质量为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19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分别等于(</a:t>
                </a: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6_BD.17_2#4cc351c6e?vop=1&amp;pid=f73b2a60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5084"/>
                <a:ext cx="10533888" cy="1189355"/>
              </a:xfrm>
              <a:prstGeom prst="rect">
                <a:avLst/>
              </a:prstGeom>
              <a:blipFill rotWithShape="1">
                <a:blip r:embed="rId2"/>
                <a:stretch>
                  <a:fillRect l="-2" t="-11" r="-921" b="-35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18_1#4cc351c6e.bracket?vop=1&amp;pid=f73b2a60f&amp;color=0,0,0&amp;vpa=5"/>
          <p:cNvSpPr/>
          <p:nvPr/>
        </p:nvSpPr>
        <p:spPr>
          <a:xfrm>
            <a:off x="5266658" y="3639949"/>
            <a:ext cx="331788" cy="35382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17_3#4cc351c6e.choices?vop=1&amp;pid=f73b2a60f&amp;color=0,0,0&amp;bbb=1"/>
              <p:cNvSpPr/>
              <p:nvPr/>
            </p:nvSpPr>
            <p:spPr>
              <a:xfrm>
                <a:off x="832104" y="4050857"/>
                <a:ext cx="10533888" cy="3562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4295" algn="l"/>
                    <a:tab pos="5368290" algn="l"/>
                    <a:tab pos="7957185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05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BD.17_3#4cc351c6e.choices?vop=1&amp;pid=f73b2a60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50857"/>
                <a:ext cx="10533888" cy="356235"/>
              </a:xfrm>
              <a:prstGeom prst="rect">
                <a:avLst/>
              </a:prstGeom>
              <a:blipFill rotWithShape="1">
                <a:blip r:embed="rId3"/>
                <a:stretch>
                  <a:fillRect l="-2" t="-54" r="1" b="-140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19_1#4cc351c6e?vop=1&amp;pid=f73b2a60f&amp;color=0,0,0&amp;bbb=1&amp;hb=1"/>
              <p:cNvSpPr/>
              <p:nvPr/>
            </p:nvSpPr>
            <p:spPr>
              <a:xfrm>
                <a:off x="832104" y="4411474"/>
                <a:ext cx="10533888" cy="83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【解析】根据动能定理，依题意有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，又因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J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6_AS.19_1#4cc351c6e?vop=1&amp;pid=f73b2a60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11474"/>
                <a:ext cx="10533888" cy="838200"/>
              </a:xfrm>
              <a:prstGeom prst="rect">
                <a:avLst/>
              </a:prstGeom>
              <a:blipFill rotWithShape="1">
                <a:blip r:embed="rId4"/>
                <a:stretch>
                  <a:fillRect l="-2" t="-1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0_1#c03ce2ab1?vop=1&amp;pid=f73b2a60f&amp;color=0,0,0&amp;bt=1&amp;bbb=1&amp;hb=1"/>
              <p:cNvSpPr/>
              <p:nvPr/>
            </p:nvSpPr>
            <p:spPr>
              <a:xfrm>
                <a:off x="832104" y="1512000"/>
                <a:ext cx="10533888" cy="14179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的小车静止在光滑水平地面上，质量为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的小物块（可视为质点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）放在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小车的最左端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.现一水平恒力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作用在小物块上，使小物块从静止开始做匀加速直线运动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.小物块和小车之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间的滑动摩擦力大小为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，小物块滑到小车的最右端时，小车运动的距离为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.此过程中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，以下结论正确的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是(</a:t>
                </a: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0_1#c03ce2ab1?vop=1&amp;pid=f73b2a60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417955"/>
              </a:xfrm>
              <a:prstGeom prst="rect">
                <a:avLst/>
              </a:prstGeom>
              <a:blipFill rotWithShape="1">
                <a:blip r:embed="rId1"/>
                <a:stretch>
                  <a:fillRect l="-2" t="-5" r="-228" b="-21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1_1#c03ce2ab1.bracket?vop=1&amp;pid=f73b2a60f&amp;color=0,0,0&amp;vpa=6"/>
          <p:cNvSpPr/>
          <p:nvPr/>
        </p:nvSpPr>
        <p:spPr>
          <a:xfrm>
            <a:off x="1244060" y="2604518"/>
            <a:ext cx="331788" cy="31572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6_BD.20_2#c03ce2ab1?htil=1&amp;vop=1&amp;pid=f73b2a60f&amp;color=0,0,0&amp;tib=255,255,255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46920" y="2725295"/>
            <a:ext cx="1728216" cy="56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0_3#c03ce2ab1.choices?htil=1&amp;vop=1&amp;pid=f73b2a60f&amp;color=0,0,0&amp;bbb=1&amp;hs=1"/>
              <p:cNvSpPr/>
              <p:nvPr/>
            </p:nvSpPr>
            <p:spPr>
              <a:xfrm>
                <a:off x="832104" y="2923732"/>
                <a:ext cx="8723376" cy="14135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小物块到达小车最右端时具有的动能为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f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小物块到达小车最右端时，小车具有的动能为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小物块克服摩擦力所做的功为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小物块克服摩擦力所做的功为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20_3#c03ce2ab1.choices?htil=1&amp;vop=1&amp;pid=f73b2a60f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23732"/>
                <a:ext cx="8723376" cy="1413510"/>
              </a:xfrm>
              <a:prstGeom prst="rect">
                <a:avLst/>
              </a:prstGeom>
              <a:blipFill rotWithShape="1">
                <a:blip r:embed="rId3"/>
                <a:stretch>
                  <a:fillRect l="-3" t="-14" b="-24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2_1#c03ce2ab1?vop=1&amp;pid=f73b2a60f&amp;color=0,0,0&amp;bbb=1&amp;hb=1&amp;hs=1"/>
              <p:cNvSpPr/>
              <p:nvPr/>
            </p:nvSpPr>
            <p:spPr>
              <a:xfrm>
                <a:off x="832104" y="4333432"/>
                <a:ext cx="10533888" cy="14211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【解析】小物块在水平方向上受到恒力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和摩擦力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的作用，相对地面的位移大小为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，则根据动能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定理有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f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，故A错误；小车相对地面的位移大小为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，在水平方向上仅受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小物块对小车的摩擦力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，根据动能定理有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𝑀𝑣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，故B正确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；小物块克服摩擦力做的功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sub>
                    </m:sSub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22_1#c03ce2ab1?vop=1&amp;pid=f73b2a60f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33432"/>
                <a:ext cx="10533888" cy="1421130"/>
              </a:xfrm>
              <a:prstGeom prst="rect">
                <a:avLst/>
              </a:prstGeom>
              <a:blipFill rotWithShape="1">
                <a:blip r:embed="rId4"/>
                <a:stretch>
                  <a:fillRect l="-2" t="-14" r="-65" b="-18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49e68dd9.fixed?pid=05e70509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2_BD#549e68dd9.fixed?pid=05e70509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第3节</a:t>
            </a:r>
            <a:r>
              <a:rPr lang="en-US" altLang="zh-CN" sz="3200" b="0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动能和动能定理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a09efbe0.fixed?pid=549e68dd9&amp;color=255,240,0&amp;bbb=1"/>
          <p:cNvSpPr/>
          <p:nvPr/>
        </p:nvSpPr>
        <p:spPr>
          <a:xfrm>
            <a:off x="0" y="1527048"/>
            <a:ext cx="12188952" cy="101498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FFF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课时1</a:t>
            </a:r>
            <a:endParaRPr lang="en-US" altLang="zh-CN" sz="6000" dirty="0"/>
          </a:p>
        </p:txBody>
      </p:sp>
      <p:sp>
        <p:nvSpPr>
          <p:cNvPr id="3" name="C_3_BD#8a09efbe0.fixed?pid=549e68dd9&amp;color=255,240,0&amp;bbb=1"/>
          <p:cNvSpPr/>
          <p:nvPr/>
        </p:nvSpPr>
        <p:spPr>
          <a:xfrm>
            <a:off x="0" y="2807208"/>
            <a:ext cx="12188952" cy="101498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0" i="0" dirty="0">
                <a:solidFill>
                  <a:srgbClr val="FFF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动能、动能定理的理解及简单应用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6c8f728bb?vop=1&amp;pid=a2a63cd73&amp;color=0,0,0&amp;bt=1&amp;bbb=1"/>
          <p:cNvSpPr/>
          <p:nvPr/>
        </p:nvSpPr>
        <p:spPr>
          <a:xfrm>
            <a:off x="832104" y="1508761"/>
            <a:ext cx="105338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关于动能的理解，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2_1#6c8f728bb.bracket?vop=1&amp;pid=a2a63cd73&amp;color=0,0,0&amp;vpa=1"/>
          <p:cNvSpPr/>
          <p:nvPr/>
        </p:nvSpPr>
        <p:spPr>
          <a:xfrm>
            <a:off x="4976273" y="1501585"/>
            <a:ext cx="331788" cy="35382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1_2#6c8f728bb.choices?vop=1&amp;pid=a2a63cd73&amp;color=0,0,0&amp;bbb=1"/>
          <p:cNvSpPr/>
          <p:nvPr/>
        </p:nvSpPr>
        <p:spPr>
          <a:xfrm>
            <a:off x="832104" y="1917318"/>
            <a:ext cx="10533888" cy="1570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凡是运动的物体都具有动能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重力势能可以为负值，动能也可以为负值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一定质量的物体，动能变化时，速度一定变化，速度变化时，动能也一定变化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动能不变的物体，一定处于平衡状态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6c8f728bb?vop=1&amp;pid=a2a63cd73&amp;color=0,0,0&amp;bbb=1&amp;hb=1"/>
              <p:cNvSpPr/>
              <p:nvPr/>
            </p:nvSpPr>
            <p:spPr>
              <a:xfrm>
                <a:off x="832104" y="3530218"/>
                <a:ext cx="10533888" cy="23863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【解析】物体由于运动而具有的能量是动能，运动的物体都具有动能，故A正确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；物体在参考平面以下时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重力势能是负的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，在参考平面以上时重力势能是正的，物体的动能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，质量为正值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，速度的平方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为非负值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，则动能一定为非负值，故B错误；一定质量的物体，动能变化，则速度的大小一定变化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速度一定变化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，速度变化时，动能不一定变化，比如做匀速圆周运动的物体，速度方向变化，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大小不变，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所以速度变化但动能不一定变化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，故C错误；动能不变的物体，速度方向可能变化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，物体不一定处于平衡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状态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，如匀速圆周运动中，物体的动能不变，但物体不处于平衡状态，故D错误.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3_1#6c8f728bb?vop=1&amp;pid=a2a63cd7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0218"/>
                <a:ext cx="10533888" cy="2386330"/>
              </a:xfrm>
              <a:prstGeom prst="rect">
                <a:avLst/>
              </a:prstGeom>
              <a:blipFill rotWithShape="1">
                <a:blip r:embed="rId1"/>
                <a:stretch>
                  <a:fillRect l="-2" t="-11" r="-921" b="-16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_1#6c8f728bb?vop=1&amp;pid=a2a63cd73&amp;color=0,0,0&amp;bt=1&amp;bbb=1&amp;hb=1"/>
          <p:cNvSpPr/>
          <p:nvPr/>
        </p:nvSpPr>
        <p:spPr>
          <a:xfrm>
            <a:off x="832104" y="1512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动能与速度的关系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动能是标量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速度是矢量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当动能发生变化时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物体的速度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一定发生了变化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当速度发生变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化时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可能仅是速度的方向变化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物体的动能可能不变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1b325ae9c?vop=1&amp;pid=a2a63cd73&amp;color=0,0,0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动能定理反映了力对空间的累积效应.对同一物体，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6_1#1b325ae9c.bracket?vop=1&amp;pid=a2a63cd73&amp;color=0,0,0&amp;vpa=2"/>
          <p:cNvSpPr/>
          <p:nvPr/>
        </p:nvSpPr>
        <p:spPr>
          <a:xfrm>
            <a:off x="8232235" y="1504950"/>
            <a:ext cx="331788" cy="3633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5_2#1b325ae9c.choices?vop=1&amp;pid=a2a63cd73&amp;color=0,0,0&amp;bbb=1"/>
          <p:cNvSpPr/>
          <p:nvPr/>
        </p:nvSpPr>
        <p:spPr>
          <a:xfrm>
            <a:off x="832104" y="19227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物体的速度变化量越大，物体的动能就越大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物体的速度变化量越大，物体的动能变化量就越大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合外力对物体做的功越多，物体的动能变化量就越大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物体的速度变化量越大，所受合力就越大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_1#1b325ae9c?vop=1&amp;pid=a2a63cd73&amp;color=0,0,0&amp;bt=1&amp;bbb=1&amp;hb=1"/>
              <p:cNvSpPr/>
              <p:nvPr/>
            </p:nvSpPr>
            <p:spPr>
              <a:xfrm>
                <a:off x="832104" y="1508760"/>
                <a:ext cx="10533888" cy="33134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【解析】动能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，动能大小由速度的平方决定，而非速度变化量，例如，物体速度从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，速度变化量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，但动能相同，因此速度变化量大小与动能大小无直接关系，故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A错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；动能变化量取决于速度平方的变化，若速度大小不变仅方向改变（如匀速圆周运动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），速度变化量虽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，但动能变化量为零，因此速度变化量大小与动能变化量无必然联系，故B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错误；根据动能定理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，动能变化量等于合外力做的功，合外力对物体做功越多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，动能变化量必然越大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关键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：依据</a:t>
                </a:r>
                <a:endParaRPr lang="en-US" altLang="zh-CN" sz="1800" b="0" i="0">
                  <a:solidFill>
                    <a:srgbClr val="00A0AF"/>
                  </a:solidFill>
                  <a:latin typeface="微软雅黑" panose="020B0503020204020204" pitchFamily="34" charset="-122"/>
                  <a:ea typeface="楷体" panose="02010609060101010101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动能定理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楷体" panose="02010609060101010101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楷体" panose="02010609060101010101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，明确合外力做功与动能变化量的唯一对应关系）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，故C正确；合力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，而加速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，速度变化量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大时，若时间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也大，则加速度可能很小，即合力不一定大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，因此合力大小与速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度变化量无直接关系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7_1#1b325ae9c?vop=1&amp;pid=a2a63cd7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313430"/>
              </a:xfrm>
              <a:prstGeom prst="rect">
                <a:avLst/>
              </a:prstGeom>
              <a:blipFill rotWithShape="1">
                <a:blip r:embed="rId1"/>
                <a:stretch>
                  <a:fillRect l="-2" r="-921" b="-11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S.7_1#1b325ae9c?vop=1&amp;pid=a2a63cd73&amp;color=0,0,0&amp;bt=1&amp;bbb=1&amp;hb=1&amp;uw=1"/>
          <p:cNvSpPr/>
          <p:nvPr/>
        </p:nvSpPr>
        <p:spPr>
          <a:xfrm>
            <a:off x="9204579" y="2765838"/>
            <a:ext cx="14398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宋体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宋体" panose="02010600030101010101" pitchFamily="2" charset="-122"/>
              </a:rPr>
              <a:t>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宋体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宋体" panose="02010600030101010101" pitchFamily="2" charset="-122"/>
            </a:endParaRPr>
          </a:p>
        </p:txBody>
      </p:sp>
      <p:sp>
        <p:nvSpPr>
          <p:cNvPr id="4" name="QC_6_AS.7_1#1b325ae9c?vop=1&amp;pid=a2a63cd73&amp;color=0,0,0&amp;bt=1&amp;bbb=1&amp;hb=1&amp;uw=1"/>
          <p:cNvSpPr/>
          <p:nvPr/>
        </p:nvSpPr>
        <p:spPr>
          <a:xfrm>
            <a:off x="832104" y="3184938"/>
            <a:ext cx="902347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宋体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宋体" panose="02010600030101010101" pitchFamily="2" charset="-122"/>
              </a:rPr>
              <a:t>       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宋体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8_1#1b325ae9c?vop=1&amp;pid=a2a63cd73&amp;color=0,0,0&amp;bt=1&amp;bbb=1&amp;hb=1"/>
          <p:cNvSpPr/>
          <p:nvPr/>
        </p:nvSpPr>
        <p:spPr>
          <a:xfrm>
            <a:off x="832104" y="1512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动能定理核心应用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无需关注过程中速度变化的具体细节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只需通过合外力做功的多少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直接判断动能变化量的大小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避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免被速度变化量干扰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9_1#73ebb9325?vop=1&amp;pid=f73b2a60f&amp;color=0,0,0&amp;bt=1&amp;bbb=1&amp;hb=1"/>
              <p:cNvSpPr/>
              <p:nvPr/>
            </p:nvSpPr>
            <p:spPr>
              <a:xfrm>
                <a:off x="832104" y="1512000"/>
                <a:ext cx="10533888" cy="12750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如图所示，旋转餐桌中央有一个可以旋转的圆台，现将两个完全相同的水杯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放于转台的不同位置. 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水杯质量为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，与水平转台间的动摩擦因数为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，它们到转轴的距离分别为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.由静止开始缓慢增大转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台的转速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，直到某个水杯即将发生相对滑动.水杯与转台间的最大静摩擦力等于滑动摩擦力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，重力加速度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.则在这一过程中转台对水杯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所做的功为(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9_1#73ebb9325?vop=1&amp;pid=f73b2a60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275080"/>
              </a:xfrm>
              <a:prstGeom prst="rect">
                <a:avLst/>
              </a:prstGeom>
              <a:blipFill rotWithShape="1">
                <a:blip r:embed="rId1"/>
                <a:stretch>
                  <a:fillRect l="-2" t="-5" r="-1904" b="-15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_1#73ebb9325.bracket?vop=1&amp;pid=f73b2a60f&amp;color=0,0,0&amp;vpa=3"/>
          <p:cNvSpPr/>
          <p:nvPr/>
        </p:nvSpPr>
        <p:spPr>
          <a:xfrm>
            <a:off x="5486432" y="2484312"/>
            <a:ext cx="331788" cy="2871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6_BD.9_2#73ebb9325?vop=1&amp;pid=f73b2a60f&amp;color=0,0,0&amp;tib=255,255,255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0368" y="2924429"/>
            <a:ext cx="1737360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9_3#73ebb9325.choices?vop=1&amp;pid=f73b2a60f&amp;color=0,0,0&amp;bbb=1"/>
              <p:cNvSpPr/>
              <p:nvPr/>
            </p:nvSpPr>
            <p:spPr>
              <a:xfrm>
                <a:off x="832104" y="4499229"/>
                <a:ext cx="10533888" cy="45929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671445" algn="l"/>
                    <a:tab pos="5317490" algn="l"/>
                    <a:tab pos="7976235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𝑚𝑔𝑅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𝑚𝑔𝑅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𝑚𝑔𝑅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𝑚𝑔𝑅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9_3#73ebb9325.choices?vop=1&amp;pid=f73b2a60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99229"/>
                <a:ext cx="10533888" cy="459296"/>
              </a:xfrm>
              <a:prstGeom prst="rect">
                <a:avLst/>
              </a:prstGeom>
              <a:blipFill rotWithShape="1">
                <a:blip r:embed="rId3"/>
                <a:stretch>
                  <a:fillRect l="-2" t="-55" r="1" b="-50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11_1#73ebb9325?vop=1&amp;pid=f73b2a60f&amp;color=0,0,0&amp;bbb=1&amp;hb=1"/>
              <p:cNvSpPr/>
              <p:nvPr/>
            </p:nvSpPr>
            <p:spPr>
              <a:xfrm>
                <a:off x="832104" y="4961382"/>
                <a:ext cx="10533888" cy="9448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本题考查利用动能定理求变力做功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用到通法攻略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选取研究对象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水杯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选取研究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楷体" panose="02010609060101010101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过程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从静止到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即将发生相对滑动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）”“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受力分析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即将发生相对滑动时静摩擦力达到最大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）”“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确定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楷体" panose="02010609060101010101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末状态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的末速度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）”，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再用动能定理算转台对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的功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EX.11_1#73ebb9325?vop=1&amp;pid=f73b2a60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61382"/>
                <a:ext cx="10533888" cy="944880"/>
              </a:xfrm>
              <a:prstGeom prst="rect">
                <a:avLst/>
              </a:prstGeom>
              <a:blipFill rotWithShape="1">
                <a:blip r:embed="rId4"/>
                <a:stretch>
                  <a:fillRect l="-2" t="-13" r="-360" b="-21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3061</Words>
  <Application>WPS 演示</Application>
  <PresentationFormat>宽屏</PresentationFormat>
  <Paragraphs>117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3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Arial (正文)</vt:lpstr>
      <vt:lpstr>Arial (正文)</vt:lpstr>
      <vt:lpstr>Cambria Math</vt:lpstr>
      <vt:lpstr>Cambria Math</vt:lpstr>
      <vt:lpstr>Cambria Math</vt:lpstr>
      <vt:lpstr>楷体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心底</cp:lastModifiedBy>
  <cp:revision>4</cp:revision>
  <dcterms:created xsi:type="dcterms:W3CDTF">2025-10-29T06:15:00Z</dcterms:created>
  <dcterms:modified xsi:type="dcterms:W3CDTF">2025-10-31T07:17:34Z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120D0BC28C6B4CFBA98052F05ACCEC9E_12</vt:lpwstr>
  </property>
  <property fmtid="{D5CDD505-2E9C-101B-9397-08002B2CF9AE}" pid="3" name="KSOProductBuildVer">
    <vt:lpwstr>2052-12.1.0.23125</vt:lpwstr>
  </property>
</Properties>
</file>